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8" r:id="rId3"/>
    <p:sldId id="289" r:id="rId4"/>
    <p:sldId id="28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2" r:id="rId17"/>
    <p:sldId id="303" r:id="rId18"/>
    <p:sldId id="304" r:id="rId19"/>
    <p:sldId id="30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02" autoAdjust="0"/>
  </p:normalViewPr>
  <p:slideViewPr>
    <p:cSldViewPr snapToGrid="0">
      <p:cViewPr varScale="1">
        <p:scale>
          <a:sx n="145" d="100"/>
          <a:sy n="145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9291-F5A7-494D-82DD-980360BA0D98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28FCC-BEBC-4AEF-BDAD-87DAC23A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D19E1A-084D-48CA-B64C-23A220F42017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A1F5-F809-4377-8E1A-69FD753B3241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F0C8-9230-43E9-B652-C41881A7E86A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2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3E9A-4A0E-4FC7-ABC1-46B1862C789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22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1C6D-7ACD-411E-9F66-2DFE62A9FD6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B836-A5C6-42A7-A685-FB9C7BED62FE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F5F5-F1CB-40F7-968C-603CEBE10515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F87FC5E-3DCE-47B2-8C02-3967222887C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5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D08F9C-DB2D-4689-9860-68949FA53A01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BD6-49FA-4F91-812E-6F545B447F24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6312-3FB9-4CE0-9930-769622B2450E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27F-23F9-4D82-A3C1-20ED7FF8E364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FD82-03D9-4C0F-BC52-9FB925D09A92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4C00-6255-4E51-96D1-6F5E0E33BBAD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19D-BE7A-4DA9-941B-7EA586906FD6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F714-8B41-4723-8C6F-30B9C02BC4CE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3EE3-65E4-4632-A9D1-408D88674B1C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6C07FC-331F-40CC-A44D-9ECCBDA82015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6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6F35E-65C7-40BD-9A94-6FF7DBCA673B}"/>
              </a:ext>
            </a:extLst>
          </p:cNvPr>
          <p:cNvSpPr txBox="1"/>
          <p:nvPr/>
        </p:nvSpPr>
        <p:spPr>
          <a:xfrm>
            <a:off x="2622132" y="665398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Воронежский Государственный Технический Университет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73043-3A93-41A0-BAED-2674C34AF02D}"/>
              </a:ext>
            </a:extLst>
          </p:cNvPr>
          <p:cNvSpPr txBox="1"/>
          <p:nvPr/>
        </p:nvSpPr>
        <p:spPr>
          <a:xfrm>
            <a:off x="5186135" y="5823270"/>
            <a:ext cx="18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205BB-E833-4C58-AF68-C5D1B8E7DED6}"/>
              </a:ext>
            </a:extLst>
          </p:cNvPr>
          <p:cNvSpPr txBox="1"/>
          <p:nvPr/>
        </p:nvSpPr>
        <p:spPr>
          <a:xfrm>
            <a:off x="1511250" y="2369678"/>
            <a:ext cx="9169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Формирование запросов к базе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E224-CA0F-406D-ACBF-B7F572DD200E}"/>
              </a:ext>
            </a:extLst>
          </p:cNvPr>
          <p:cNvSpPr txBox="1"/>
          <p:nvPr/>
        </p:nvSpPr>
        <p:spPr>
          <a:xfrm>
            <a:off x="6269113" y="4533277"/>
            <a:ext cx="510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Подготовил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ст. гр. мИИВТ-231 Никулин В.С.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516FA-91F0-41AC-B03A-A27593B2FFA2}"/>
              </a:ext>
            </a:extLst>
          </p:cNvPr>
          <p:cNvSpPr txBox="1"/>
          <p:nvPr/>
        </p:nvSpPr>
        <p:spPr>
          <a:xfrm>
            <a:off x="7386406" y="4902609"/>
            <a:ext cx="28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Принял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Короленко В.В.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EC57A-6EA3-4A7B-859C-FE4FD27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Первый </a:t>
            </a:r>
            <a:r>
              <a:rPr lang="en-US" sz="3200" dirty="0"/>
              <a:t>SQL-</a:t>
            </a:r>
            <a:r>
              <a:rPr lang="ru-RU" sz="3200" dirty="0"/>
              <a:t>запрос, часть 3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061318" y="3082022"/>
            <a:ext cx="368018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Далее, необходимо было дополнительно вывести столбец со средней суммарной стоимостью заказа для каждого клиента.</a:t>
            </a:r>
          </a:p>
          <a:p>
            <a:pPr algn="just"/>
            <a:r>
              <a:rPr lang="ru-RU" sz="1400" dirty="0"/>
              <a:t>	Для этого, в существующий запрос была добавлена агрегатная функция «AVG» как 4-е поле оператора SELECT. Также, так как поле «Общая стоимость заказа» имеет тип данных «</a:t>
            </a:r>
            <a:r>
              <a:rPr lang="ru-RU" sz="1400" dirty="0" err="1"/>
              <a:t>money</a:t>
            </a:r>
            <a:r>
              <a:rPr lang="ru-RU" sz="1400" dirty="0"/>
              <a:t>», то для корректной работы функции AVG необходимо явно указать, что использовать это поле нужно как тип данных «NUMERIC».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4AB3B-5ABC-4E52-8633-F7270F8B8C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35660" y="2376248"/>
            <a:ext cx="5595022" cy="43046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609A4C-E7C4-4064-B326-344A7C501671}"/>
              </a:ext>
            </a:extLst>
          </p:cNvPr>
          <p:cNvCxnSpPr>
            <a:stCxn id="10" idx="3"/>
          </p:cNvCxnSpPr>
          <p:nvPr/>
        </p:nvCxnSpPr>
        <p:spPr>
          <a:xfrm>
            <a:off x="4741501" y="4528572"/>
            <a:ext cx="692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Второй </a:t>
            </a:r>
            <a:r>
              <a:rPr lang="en-US" sz="3200" dirty="0"/>
              <a:t>SQL-</a:t>
            </a:r>
            <a:r>
              <a:rPr lang="ru-RU" sz="3200" dirty="0"/>
              <a:t>запрос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817916" y="2975125"/>
            <a:ext cx="45851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Далее, по заданию, необходимо было сформировать запрос, который выводил бы клиента (список клиентов) с наибольшей суммарной стоимостью заказов (имя, фамилия, стоимость).</a:t>
            </a:r>
          </a:p>
          <a:p>
            <a:pPr algn="just"/>
            <a:r>
              <a:rPr lang="ru-RU" sz="1400" dirty="0"/>
              <a:t>	Запрос был создан на основе предыдущего, были убраны операторы </a:t>
            </a:r>
            <a:r>
              <a:rPr lang="en-US" sz="1400" dirty="0"/>
              <a:t>ORDER BY </a:t>
            </a:r>
            <a:r>
              <a:rPr lang="ru-RU" sz="1400" dirty="0"/>
              <a:t>и </a:t>
            </a:r>
            <a:r>
              <a:rPr lang="en-US" sz="1400" dirty="0"/>
              <a:t>AVG, </a:t>
            </a:r>
            <a:r>
              <a:rPr lang="ru-RU" sz="1400" dirty="0"/>
              <a:t>т.к. по заданию сортировка и среднее значение суммарной стоимости не требуются.</a:t>
            </a:r>
          </a:p>
          <a:p>
            <a:pPr algn="just"/>
            <a:r>
              <a:rPr lang="ru-RU" sz="1400" dirty="0"/>
              <a:t>	Далее, в конец запроса было добавлено ключевое слово «HAVING», которое выполняет фильтрацию клиентов, которые были сгруппированы по критериям из «GROUP BY».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40961-3556-49DA-910C-9510B787FB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69836" y="2376246"/>
            <a:ext cx="5404248" cy="430630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0BA831-D0A4-45C1-9741-9FABCCF1E338}"/>
              </a:ext>
            </a:extLst>
          </p:cNvPr>
          <p:cNvCxnSpPr>
            <a:stCxn id="10" idx="3"/>
          </p:cNvCxnSpPr>
          <p:nvPr/>
        </p:nvCxnSpPr>
        <p:spPr>
          <a:xfrm flipV="1">
            <a:off x="5403073" y="4529396"/>
            <a:ext cx="464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29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Третий </a:t>
            </a:r>
            <a:r>
              <a:rPr lang="en-US" sz="3200" dirty="0"/>
              <a:t>SQL-</a:t>
            </a:r>
            <a:r>
              <a:rPr lang="ru-RU" sz="3200" dirty="0"/>
              <a:t>запрос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154954" y="3298288"/>
            <a:ext cx="40786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В третьем запросе, необходимо было для каждого клиента с наибольшей суммарной стоимостью заказов вывести список его заказов (номер заказа и стоимость) в порядке возрастания стоимости заказа.</a:t>
            </a:r>
          </a:p>
          <a:p>
            <a:pPr algn="just"/>
            <a:r>
              <a:rPr lang="ru-RU" sz="1400" dirty="0"/>
              <a:t>	Подзапрос вернёт </a:t>
            </a:r>
            <a:r>
              <a:rPr lang="en-US" sz="1400" dirty="0"/>
              <a:t>ID</a:t>
            </a:r>
            <a:r>
              <a:rPr lang="ru-RU" sz="1400" dirty="0"/>
              <a:t> того клиента, у которого наибольшая суммарная стоимость заказов, а оператор «</a:t>
            </a:r>
            <a:r>
              <a:rPr lang="en-US" sz="1400" dirty="0"/>
              <a:t>WHERE</a:t>
            </a:r>
            <a:r>
              <a:rPr lang="ru-RU" sz="1400" dirty="0"/>
              <a:t>», соответственно,</a:t>
            </a:r>
            <a:r>
              <a:rPr lang="en-US" sz="1400" dirty="0"/>
              <a:t> </a:t>
            </a:r>
            <a:r>
              <a:rPr lang="ru-RU" sz="1400" dirty="0"/>
              <a:t>отфильтрует данные и оставит одного клиента.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EBDB-8446-4715-BF00-07112140A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2372615"/>
            <a:ext cx="4924023" cy="43135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27346A-95E4-4C91-9FD2-D6E34E0463C3}"/>
              </a:ext>
            </a:extLst>
          </p:cNvPr>
          <p:cNvCxnSpPr>
            <a:stCxn id="10" idx="3"/>
          </p:cNvCxnSpPr>
          <p:nvPr/>
        </p:nvCxnSpPr>
        <p:spPr>
          <a:xfrm>
            <a:off x="5233574" y="4529395"/>
            <a:ext cx="772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29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Четвертый </a:t>
            </a:r>
            <a:r>
              <a:rPr lang="en-US" sz="3200" dirty="0"/>
              <a:t>SQL-</a:t>
            </a:r>
            <a:r>
              <a:rPr lang="ru-RU" sz="3200" dirty="0"/>
              <a:t>запрос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372123" y="3082847"/>
            <a:ext cx="407862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Далее, необходимо было вывести только тех клиентов, у которых суммарная стоимость заказов превышает среднюю суммарную стоимость заказов клиентов (имя, фамилия, суммарная стоимость заказов клиента, средняя стоимость заказа).</a:t>
            </a:r>
          </a:p>
          <a:p>
            <a:pPr algn="just"/>
            <a:r>
              <a:rPr lang="ru-RU" sz="1400" dirty="0"/>
              <a:t>	Для наглядности выводится средняя суммарная стоимость заказа для одного конкретного клиента, а также средняя суммарная стоимость заказа среди всех клиентов (фильтрация выполняется по этому значению).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AD7A7-650C-4C83-AB13-5C85C94EB8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90826" y="2372618"/>
            <a:ext cx="6990545" cy="43135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88B3D1-9F49-4E79-A596-824C925FF00A}"/>
              </a:ext>
            </a:extLst>
          </p:cNvPr>
          <p:cNvCxnSpPr>
            <a:stCxn id="10" idx="3"/>
          </p:cNvCxnSpPr>
          <p:nvPr/>
        </p:nvCxnSpPr>
        <p:spPr>
          <a:xfrm>
            <a:off x="4450743" y="4529397"/>
            <a:ext cx="437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6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Индивидуальная задача. Создание и заполнение таблиц, часть 1.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5F011-EDDF-458D-B5C0-3DB8CF2944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7563" y="2302446"/>
            <a:ext cx="1952625" cy="2957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8FADF-127F-4D84-BB77-BB1F723476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2488" y="3257410"/>
            <a:ext cx="6032833" cy="335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0A567F-2322-469E-A255-53134A334A30}"/>
              </a:ext>
            </a:extLst>
          </p:cNvPr>
          <p:cNvSpPr txBox="1"/>
          <p:nvPr/>
        </p:nvSpPr>
        <p:spPr>
          <a:xfrm>
            <a:off x="8207419" y="3659559"/>
            <a:ext cx="34178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Были взяты таблицы из предыдущей лабораторной работы. Скрипты на создание таблиц были готовы, поэтому они просто были выполнены в </a:t>
            </a:r>
            <a:r>
              <a:rPr lang="en-US" sz="1400" dirty="0" err="1"/>
              <a:t>DBeaver</a:t>
            </a:r>
            <a:r>
              <a:rPr lang="en-US" sz="1400" dirty="0"/>
              <a:t>.</a:t>
            </a:r>
            <a:br>
              <a:rPr lang="en-US" sz="1400" dirty="0"/>
            </a:br>
            <a:r>
              <a:rPr lang="ru-RU" sz="1400" dirty="0"/>
              <a:t>	Далее, таблицы были заполнены тестовыми данными.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72BB19-06DA-4519-B0C1-9EF4744116F9}"/>
              </a:ext>
            </a:extLst>
          </p:cNvPr>
          <p:cNvCxnSpPr>
            <a:cxnSpLocks/>
          </p:cNvCxnSpPr>
          <p:nvPr/>
        </p:nvCxnSpPr>
        <p:spPr>
          <a:xfrm flipH="1">
            <a:off x="7835321" y="2694259"/>
            <a:ext cx="611791" cy="39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E56891-33B7-467A-AB6B-466264704DF8}"/>
              </a:ext>
            </a:extLst>
          </p:cNvPr>
          <p:cNvSpPr txBox="1"/>
          <p:nvPr/>
        </p:nvSpPr>
        <p:spPr>
          <a:xfrm>
            <a:off x="8438375" y="2386482"/>
            <a:ext cx="1791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Таблица «Товары»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51537-F403-4CE5-99F0-DEDD09517522}"/>
              </a:ext>
            </a:extLst>
          </p:cNvPr>
          <p:cNvCxnSpPr>
            <a:cxnSpLocks/>
          </p:cNvCxnSpPr>
          <p:nvPr/>
        </p:nvCxnSpPr>
        <p:spPr>
          <a:xfrm flipV="1">
            <a:off x="1032812" y="5400881"/>
            <a:ext cx="122142" cy="44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535E82-AEA8-4511-BBF9-D002711C0B75}"/>
              </a:ext>
            </a:extLst>
          </p:cNvPr>
          <p:cNvSpPr txBox="1"/>
          <p:nvPr/>
        </p:nvSpPr>
        <p:spPr>
          <a:xfrm>
            <a:off x="250977" y="5881811"/>
            <a:ext cx="13015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Таблица</a:t>
            </a:r>
            <a:br>
              <a:rPr lang="ru-RU" sz="1400" dirty="0"/>
            </a:br>
            <a:r>
              <a:rPr lang="ru-RU" sz="1400" dirty="0"/>
              <a:t>«Единицы измерения»</a:t>
            </a:r>
          </a:p>
        </p:txBody>
      </p:sp>
    </p:spTree>
    <p:extLst>
      <p:ext uri="{BB962C8B-B14F-4D97-AF65-F5344CB8AC3E}">
        <p14:creationId xmlns:p14="http://schemas.microsoft.com/office/powerpoint/2010/main" val="342975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Индивидуальная задача. Создание и заполнение таблиц, часть 2.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72BB19-06DA-4519-B0C1-9EF4744116F9}"/>
              </a:ext>
            </a:extLst>
          </p:cNvPr>
          <p:cNvCxnSpPr>
            <a:cxnSpLocks/>
          </p:cNvCxnSpPr>
          <p:nvPr/>
        </p:nvCxnSpPr>
        <p:spPr>
          <a:xfrm flipH="1">
            <a:off x="10352541" y="2733551"/>
            <a:ext cx="94193" cy="47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E56891-33B7-467A-AB6B-466264704DF8}"/>
              </a:ext>
            </a:extLst>
          </p:cNvPr>
          <p:cNvSpPr txBox="1"/>
          <p:nvPr/>
        </p:nvSpPr>
        <p:spPr>
          <a:xfrm>
            <a:off x="9554542" y="2354332"/>
            <a:ext cx="215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Таблица «Продавцы»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A51537-F403-4CE5-99F0-DEDD09517522}"/>
              </a:ext>
            </a:extLst>
          </p:cNvPr>
          <p:cNvCxnSpPr>
            <a:cxnSpLocks/>
          </p:cNvCxnSpPr>
          <p:nvPr/>
        </p:nvCxnSpPr>
        <p:spPr>
          <a:xfrm flipV="1">
            <a:off x="1093882" y="5229843"/>
            <a:ext cx="61072" cy="85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535E82-AEA8-4511-BBF9-D002711C0B75}"/>
              </a:ext>
            </a:extLst>
          </p:cNvPr>
          <p:cNvSpPr txBox="1"/>
          <p:nvPr/>
        </p:nvSpPr>
        <p:spPr>
          <a:xfrm>
            <a:off x="64859" y="6144792"/>
            <a:ext cx="2058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Таблица</a:t>
            </a:r>
            <a:br>
              <a:rPr lang="ru-RU" sz="1400" dirty="0"/>
            </a:br>
            <a:r>
              <a:rPr lang="ru-RU" sz="1400" dirty="0"/>
              <a:t>«</a:t>
            </a:r>
            <a:r>
              <a:rPr lang="ru-RU" sz="1400" dirty="0" err="1"/>
              <a:t>Товары_Продавцы</a:t>
            </a:r>
            <a:r>
              <a:rPr lang="ru-RU" sz="1400" dirty="0"/>
              <a:t>»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1B0DF-DFEA-47F6-9CFE-FD947E227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090" y="2324332"/>
            <a:ext cx="2153713" cy="2806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693CC3-B8E6-4739-B38D-5F687B3214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62560" y="2694259"/>
            <a:ext cx="4551667" cy="3340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D440D-1428-4E9C-97E2-B5F91FF3A2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17163" y="3351002"/>
            <a:ext cx="6755299" cy="3269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7AF4F8-F16D-4F86-9A20-B615B94D435A}"/>
              </a:ext>
            </a:extLst>
          </p:cNvPr>
          <p:cNvSpPr txBox="1"/>
          <p:nvPr/>
        </p:nvSpPr>
        <p:spPr>
          <a:xfrm>
            <a:off x="7321833" y="2386482"/>
            <a:ext cx="2153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Таблица «Продажи»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466A3C-87FE-436A-A253-32F539DEBB8D}"/>
              </a:ext>
            </a:extLst>
          </p:cNvPr>
          <p:cNvCxnSpPr>
            <a:cxnSpLocks/>
          </p:cNvCxnSpPr>
          <p:nvPr/>
        </p:nvCxnSpPr>
        <p:spPr>
          <a:xfrm flipH="1">
            <a:off x="6611311" y="2694259"/>
            <a:ext cx="708311" cy="35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340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77B31-ED5C-4F19-8B52-4859C12D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C22978-8E9F-4637-9FE1-78AED9C4F5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210" y="656885"/>
            <a:ext cx="5246330" cy="5544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9CE680-A59E-4AAC-A788-EF2B370A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8" y="708581"/>
            <a:ext cx="3732809" cy="1527150"/>
          </a:xfrm>
        </p:spPr>
        <p:txBody>
          <a:bodyPr/>
          <a:lstStyle/>
          <a:p>
            <a:r>
              <a:rPr lang="ru-RU" dirty="0"/>
              <a:t>Индивидуальная задача. Формулировка и решение задачи.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BF2EF-8E5B-4CA7-AF03-89B8842F2243}"/>
              </a:ext>
            </a:extLst>
          </p:cNvPr>
          <p:cNvSpPr txBox="1"/>
          <p:nvPr/>
        </p:nvSpPr>
        <p:spPr>
          <a:xfrm>
            <a:off x="641838" y="2394545"/>
            <a:ext cx="373280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ru-RU" sz="1400" b="1" dirty="0">
                <a:solidFill>
                  <a:schemeClr val="bg1"/>
                </a:solidFill>
              </a:rPr>
              <a:t>Задача</a:t>
            </a:r>
            <a:r>
              <a:rPr lang="en-US" sz="1400" b="1" dirty="0">
                <a:solidFill>
                  <a:schemeClr val="bg1"/>
                </a:solidFill>
              </a:rPr>
              <a:t>: </a:t>
            </a:r>
            <a:r>
              <a:rPr lang="ru-RU" sz="1400" dirty="0">
                <a:solidFill>
                  <a:schemeClr val="bg1"/>
                </a:solidFill>
              </a:rPr>
              <a:t>вывести продавцов (фамилия, имя, отчество, суммарное число продаж продавца), у которых суммарное число продаж превышает средний показатель по всем продавцам. Также, необходимо вывести размер общей выручки, которую получит фирма с продажи товаров, а также вывести размер денежного вознаграждения, которое получит продавец от этой выручки в соответствии с его процентом комиссионных</a:t>
            </a:r>
          </a:p>
          <a:p>
            <a:pPr algn="just"/>
            <a:r>
              <a:rPr lang="ru-RU" sz="1400" dirty="0">
                <a:solidFill>
                  <a:schemeClr val="bg1"/>
                </a:solidFill>
              </a:rPr>
              <a:t>(общая выручка фирмы, доход продавца). Полученный список необходимо отсортировать по убыванию общей выручки фирмы.</a:t>
            </a:r>
          </a:p>
        </p:txBody>
      </p:sp>
    </p:spTree>
    <p:extLst>
      <p:ext uri="{BB962C8B-B14F-4D97-AF65-F5344CB8AC3E}">
        <p14:creationId xmlns:p14="http://schemas.microsoft.com/office/powerpoint/2010/main" val="101101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Индивидуальная задача. Результат выполнения </a:t>
            </a:r>
            <a:r>
              <a:rPr lang="en-US" sz="3200" dirty="0"/>
              <a:t>SQL-</a:t>
            </a:r>
            <a:r>
              <a:rPr lang="ru-RU" sz="3200" dirty="0"/>
              <a:t>запроса.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35E82-AEA8-4511-BBF9-D002711C0B75}"/>
              </a:ext>
            </a:extLst>
          </p:cNvPr>
          <p:cNvSpPr txBox="1"/>
          <p:nvPr/>
        </p:nvSpPr>
        <p:spPr>
          <a:xfrm>
            <a:off x="744359" y="3600106"/>
            <a:ext cx="22422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Запрос был выполнен, результат показан на рисунке.</a:t>
            </a:r>
          </a:p>
          <a:p>
            <a:pPr algn="just"/>
            <a:r>
              <a:rPr lang="ru-RU" sz="1400" dirty="0"/>
              <a:t>	Для наглядности, дополнительно выводится среднее число продаж по всей фирме.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A2130C-A7E1-4A0B-B6B7-9D3D37D20D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840" y="2348084"/>
            <a:ext cx="8015801" cy="4319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341EEE-2055-4208-8CC4-3FEBE5CB8C04}"/>
              </a:ext>
            </a:extLst>
          </p:cNvPr>
          <p:cNvCxnSpPr>
            <a:stCxn id="24" idx="3"/>
          </p:cNvCxnSpPr>
          <p:nvPr/>
        </p:nvCxnSpPr>
        <p:spPr>
          <a:xfrm>
            <a:off x="2986601" y="4508047"/>
            <a:ext cx="361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548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Файл «</a:t>
            </a:r>
            <a:r>
              <a:rPr lang="en-US" sz="3200" dirty="0"/>
              <a:t>docker-</a:t>
            </a:r>
            <a:r>
              <a:rPr lang="en-US" sz="3200" dirty="0" err="1"/>
              <a:t>compose.yml</a:t>
            </a:r>
            <a:r>
              <a:rPr lang="ru-RU" sz="3200" dirty="0"/>
              <a:t>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18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35E82-AEA8-4511-BBF9-D002711C0B75}"/>
              </a:ext>
            </a:extLst>
          </p:cNvPr>
          <p:cNvSpPr txBox="1"/>
          <p:nvPr/>
        </p:nvSpPr>
        <p:spPr>
          <a:xfrm>
            <a:off x="250977" y="2488343"/>
            <a:ext cx="366976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Все </a:t>
            </a:r>
            <a:r>
              <a:rPr lang="en-US" sz="1400" dirty="0"/>
              <a:t>SQL-</a:t>
            </a:r>
            <a:r>
              <a:rPr lang="ru-RU" sz="1400" dirty="0"/>
              <a:t>запросы основной задачи были сохранены в файле «</a:t>
            </a:r>
            <a:r>
              <a:rPr lang="en-US" sz="1400" dirty="0"/>
              <a:t>script_lab9.sql</a:t>
            </a:r>
            <a:r>
              <a:rPr lang="ru-RU" sz="1400" dirty="0"/>
              <a:t>»</a:t>
            </a:r>
            <a:r>
              <a:rPr lang="en-US" sz="1400" dirty="0"/>
              <a:t>, </a:t>
            </a:r>
            <a:r>
              <a:rPr lang="ru-RU" sz="1400" dirty="0"/>
              <a:t>а для индивидуальной задачи – файл «</a:t>
            </a:r>
            <a:r>
              <a:rPr lang="en-US" sz="1400" dirty="0"/>
              <a:t>script_lab8.sql</a:t>
            </a:r>
            <a:r>
              <a:rPr lang="ru-RU" sz="1400" dirty="0"/>
              <a:t>»</a:t>
            </a:r>
            <a:r>
              <a:rPr lang="en-US" sz="1400" dirty="0"/>
              <a:t>.</a:t>
            </a:r>
            <a:r>
              <a:rPr lang="ru-RU" sz="1400" dirty="0"/>
              <a:t>	</a:t>
            </a:r>
          </a:p>
          <a:p>
            <a:pPr algn="just"/>
            <a:r>
              <a:rPr lang="en-US" sz="1400" dirty="0"/>
              <a:t>	</a:t>
            </a:r>
            <a:r>
              <a:rPr lang="ru-RU" sz="1400" dirty="0"/>
              <a:t>В файле «</a:t>
            </a:r>
            <a:r>
              <a:rPr lang="ru-RU" sz="1400" dirty="0" err="1"/>
              <a:t>docker-compose.yml</a:t>
            </a:r>
            <a:r>
              <a:rPr lang="ru-RU" sz="1400" dirty="0"/>
              <a:t>»</a:t>
            </a:r>
            <a:r>
              <a:rPr lang="en-US" sz="1400" dirty="0"/>
              <a:t> </a:t>
            </a:r>
            <a:r>
              <a:rPr lang="ru-RU" sz="1400" dirty="0"/>
              <a:t>были обёрнуты две отдельные базы данных. Первая используется для основной задачи лабораторной работы, а вторая для индивидуального задания.</a:t>
            </a:r>
          </a:p>
          <a:p>
            <a:pPr algn="just"/>
            <a:r>
              <a:rPr lang="ru-RU" sz="1400" dirty="0"/>
              <a:t>	В каждой из БД, при запуске контейнера, выполнятся соответствующие скрипты с SQL-запросами («script_lab9.sql» и «script_lab8.sql») в файле инициализации БД («</a:t>
            </a:r>
            <a:r>
              <a:rPr lang="ru-RU" sz="1400" dirty="0" err="1"/>
              <a:t>init.sql</a:t>
            </a:r>
            <a:r>
              <a:rPr lang="ru-RU" sz="1400" dirty="0"/>
              <a:t>»).</a:t>
            </a:r>
          </a:p>
          <a:p>
            <a:pPr algn="just"/>
            <a:r>
              <a:rPr lang="ru-RU" sz="1400" dirty="0"/>
              <a:t>	Каждая из БД, также, имеет свой порт и при подключении это нужно учитывать.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EE1B8-86BC-45B6-A020-25D6A789E8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559" y="2470649"/>
            <a:ext cx="7836464" cy="4203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099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Запуск контейнера в </a:t>
            </a:r>
            <a:r>
              <a:rPr lang="en-US" sz="3200" dirty="0"/>
              <a:t>Docker Desktop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24643-8FD4-43A6-B017-B0B05D6D0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0561" y="2436219"/>
            <a:ext cx="7910878" cy="4244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19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SQL-</a:t>
            </a:r>
            <a:r>
              <a:rPr lang="ru-RU" dirty="0"/>
              <a:t>запрос на создание таблиц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749087" y="5586181"/>
            <a:ext cx="27045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Были сформированы </a:t>
            </a:r>
            <a:r>
              <a:rPr lang="en-US" sz="1400" dirty="0"/>
              <a:t>SQL-</a:t>
            </a:r>
            <a:r>
              <a:rPr lang="ru-RU" sz="1400" dirty="0"/>
              <a:t>запросы на создание 4-х таблиц, в соответствии с заданной структурой.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F984D-57E4-49F8-ADE0-83FF96AE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79" y="2321541"/>
            <a:ext cx="4593753" cy="2639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C0E84-E785-4B82-8A90-D6DC1EA012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43" y="2486160"/>
            <a:ext cx="7598533" cy="4076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EAAFCF-8818-4544-8744-F083E9DAF3B1}"/>
              </a:ext>
            </a:extLst>
          </p:cNvPr>
          <p:cNvCxnSpPr/>
          <p:nvPr/>
        </p:nvCxnSpPr>
        <p:spPr>
          <a:xfrm flipV="1">
            <a:off x="1480144" y="5071960"/>
            <a:ext cx="105255" cy="43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E070C7-7BB8-4AC2-B493-38699F0B44CE}"/>
              </a:ext>
            </a:extLst>
          </p:cNvPr>
          <p:cNvCxnSpPr/>
          <p:nvPr/>
        </p:nvCxnSpPr>
        <p:spPr>
          <a:xfrm>
            <a:off x="3078699" y="5056712"/>
            <a:ext cx="973606" cy="383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4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8585-A825-4EC4-8170-2885417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15139-3458-4E85-B312-F48E8162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F932D8-A1FE-4347-AAF1-4E0F17AE1E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394" y="2467680"/>
            <a:ext cx="6857212" cy="410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60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</a:t>
            </a:r>
            <a:r>
              <a:rPr lang="en-US" dirty="0"/>
              <a:t>SQL</a:t>
            </a:r>
            <a:r>
              <a:rPr lang="ru-RU" dirty="0"/>
              <a:t>-запроса в </a:t>
            </a:r>
            <a:r>
              <a:rPr lang="en-US" dirty="0" err="1"/>
              <a:t>DBeaver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535935" y="4113360"/>
            <a:ext cx="26217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Скрипты на создание таблиц были выполнены в программе </a:t>
            </a:r>
            <a:r>
              <a:rPr lang="en-US" sz="1400" dirty="0" err="1"/>
              <a:t>Dbeaver</a:t>
            </a:r>
            <a:r>
              <a:rPr lang="ru-RU" sz="1400" dirty="0"/>
              <a:t>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749DC-A335-4C2B-B4A2-F1C1172D2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3435" y="2403114"/>
            <a:ext cx="7752630" cy="41591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330C8-F022-4CD8-B6CE-E6E753C94CA0}"/>
              </a:ext>
            </a:extLst>
          </p:cNvPr>
          <p:cNvCxnSpPr>
            <a:stCxn id="10" idx="3"/>
          </p:cNvCxnSpPr>
          <p:nvPr/>
        </p:nvCxnSpPr>
        <p:spPr>
          <a:xfrm>
            <a:off x="3157640" y="4482692"/>
            <a:ext cx="638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45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Заполнение таблицы «Товары»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336839" y="4051520"/>
            <a:ext cx="28076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 сформирован </a:t>
            </a:r>
            <a:r>
              <a:rPr lang="en-US" sz="1400" dirty="0"/>
              <a:t>SQL-</a:t>
            </a:r>
            <a:r>
              <a:rPr lang="ru-RU" sz="1400" dirty="0"/>
              <a:t>запрос на заполнение таблицы «Товары» тестовыми данными.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CB9D0C-4979-496C-9CB3-35110E28FC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39852" y="2409809"/>
            <a:ext cx="7898220" cy="42375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D5A0B4-C72E-49FA-A094-6574E47DDD97}"/>
              </a:ext>
            </a:extLst>
          </p:cNvPr>
          <p:cNvCxnSpPr>
            <a:stCxn id="10" idx="3"/>
          </p:cNvCxnSpPr>
          <p:nvPr/>
        </p:nvCxnSpPr>
        <p:spPr>
          <a:xfrm flipV="1">
            <a:off x="3144482" y="4528573"/>
            <a:ext cx="4999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7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Заполнение таблицы «Клиенты»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218429" y="4159241"/>
            <a:ext cx="3037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 сформирован </a:t>
            </a:r>
            <a:r>
              <a:rPr lang="en-US" sz="1400" dirty="0"/>
              <a:t>SQL-</a:t>
            </a:r>
            <a:r>
              <a:rPr lang="ru-RU" sz="1400" dirty="0"/>
              <a:t>запрос на заполнение таблицы «Клиенты» тестовыми данными.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2E89D-6595-4D5D-99CA-819FCAE80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38669" y="2409808"/>
            <a:ext cx="7899403" cy="4237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516FC2-89B8-4491-A03D-D6DF0E187C31}"/>
              </a:ext>
            </a:extLst>
          </p:cNvPr>
          <p:cNvCxnSpPr>
            <a:stCxn id="10" idx="3"/>
          </p:cNvCxnSpPr>
          <p:nvPr/>
        </p:nvCxnSpPr>
        <p:spPr>
          <a:xfrm>
            <a:off x="3256317" y="4528573"/>
            <a:ext cx="40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35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Заполнение таблицы «Заказы»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376311" y="4058099"/>
            <a:ext cx="2841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 сформирован </a:t>
            </a:r>
            <a:r>
              <a:rPr lang="en-US" sz="1400" dirty="0"/>
              <a:t>SQL-</a:t>
            </a:r>
            <a:r>
              <a:rPr lang="ru-RU" sz="1400" dirty="0"/>
              <a:t>запрос на заполнение таблицы «Заказы» тестовыми данными.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CA56F-6C82-4F13-8F25-BE5B9F6460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40436" y="2409811"/>
            <a:ext cx="7897636" cy="42375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92392C-65ED-4144-956E-D5C3E030C6DC}"/>
              </a:ext>
            </a:extLst>
          </p:cNvPr>
          <p:cNvCxnSpPr>
            <a:stCxn id="10" idx="3"/>
          </p:cNvCxnSpPr>
          <p:nvPr/>
        </p:nvCxnSpPr>
        <p:spPr>
          <a:xfrm flipV="1">
            <a:off x="3218187" y="4535152"/>
            <a:ext cx="4459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8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Заполнение таблицы «Детальная информация заказов»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553928" y="3943797"/>
            <a:ext cx="26234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 сформирован </a:t>
            </a:r>
            <a:r>
              <a:rPr lang="en-US" sz="1400" dirty="0"/>
              <a:t>SQL-</a:t>
            </a:r>
            <a:r>
              <a:rPr lang="ru-RU" sz="1400" dirty="0"/>
              <a:t>запрос на заполнение таблицы «Детальная информация заказов» тестовыми данными.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56864-CA91-4E45-A6B0-3F56D1E34A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39832" y="2409812"/>
            <a:ext cx="7898240" cy="42375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6F5F8-7BEC-4CC5-B269-149855CD5AD0}"/>
              </a:ext>
            </a:extLst>
          </p:cNvPr>
          <p:cNvCxnSpPr>
            <a:stCxn id="10" idx="3"/>
          </p:cNvCxnSpPr>
          <p:nvPr/>
        </p:nvCxnSpPr>
        <p:spPr>
          <a:xfrm flipV="1">
            <a:off x="3177376" y="4528572"/>
            <a:ext cx="480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9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Первый </a:t>
            </a:r>
            <a:r>
              <a:rPr lang="en-US" sz="3200" dirty="0"/>
              <a:t>SQL-</a:t>
            </a:r>
            <a:r>
              <a:rPr lang="ru-RU" sz="3200" dirty="0"/>
              <a:t>запрос, часть 1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344190" y="3512910"/>
            <a:ext cx="33141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Был сформирован SQL-запрос, который возвращает список клиентов (имя и фамилия) и суммарную стоимость заказов каждого клиента.</a:t>
            </a:r>
          </a:p>
          <a:p>
            <a:pPr algn="just"/>
            <a:r>
              <a:rPr lang="ru-RU" sz="1400" dirty="0"/>
              <a:t>	По итогу, при выполнении данного запроса, отображаются столбцы с именем, фамилией и стоимостью.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B3CA8-595E-4C47-AFC4-B60BCC177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68014" y="2373103"/>
            <a:ext cx="5379796" cy="43109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35F216-381E-488C-B9EB-CB624235B296}"/>
              </a:ext>
            </a:extLst>
          </p:cNvPr>
          <p:cNvCxnSpPr>
            <a:stCxn id="10" idx="3"/>
          </p:cNvCxnSpPr>
          <p:nvPr/>
        </p:nvCxnSpPr>
        <p:spPr>
          <a:xfrm flipV="1">
            <a:off x="4658371" y="4528572"/>
            <a:ext cx="7293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97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Первый </a:t>
            </a:r>
            <a:r>
              <a:rPr lang="en-US" sz="3200" dirty="0"/>
              <a:t>SQL-</a:t>
            </a:r>
            <a:r>
              <a:rPr lang="ru-RU" sz="3200" dirty="0"/>
              <a:t>запрос, часть 2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953872" y="3082023"/>
            <a:ext cx="382949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/>
              <a:t>	Далее, в соответствии с заданием, необходимо было отсортировать полученный список клиентов по убыванию суммарной стоимости заказов клиента.</a:t>
            </a:r>
          </a:p>
          <a:p>
            <a:pPr algn="just"/>
            <a:r>
              <a:rPr lang="ru-RU" sz="1400" dirty="0"/>
              <a:t>	Для этого в конец существующего запроса было добавлено ключевое слово «ORDER BY», где далее было указано поле, по которому производится сортировка, а также указывается направление сортировки - по убыванию (DESC) или по возрастанию (ASC).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A1E01-CE78-4FE9-AF08-70A3807FB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35660" y="2373103"/>
            <a:ext cx="5444899" cy="43109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107E0C-4BD3-4AE1-B878-9CC4CE6691A5}"/>
              </a:ext>
            </a:extLst>
          </p:cNvPr>
          <p:cNvCxnSpPr>
            <a:stCxn id="10" idx="3"/>
          </p:cNvCxnSpPr>
          <p:nvPr/>
        </p:nvCxnSpPr>
        <p:spPr>
          <a:xfrm>
            <a:off x="4783364" y="4528573"/>
            <a:ext cx="663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464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540</TotalTime>
  <Words>917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 Boardroom</vt:lpstr>
      <vt:lpstr>PowerPoint Presentation</vt:lpstr>
      <vt:lpstr>SQL-запрос на создание таблиц</vt:lpstr>
      <vt:lpstr>Выполнение SQL-запроса в DBeaver</vt:lpstr>
      <vt:lpstr>Заполнение таблицы «Товары»</vt:lpstr>
      <vt:lpstr>Заполнение таблицы «Клиенты»</vt:lpstr>
      <vt:lpstr>Заполнение таблицы «Заказы»</vt:lpstr>
      <vt:lpstr>Заполнение таблицы «Детальная информация заказов»</vt:lpstr>
      <vt:lpstr>Первый SQL-запрос, часть 1</vt:lpstr>
      <vt:lpstr>Первый SQL-запрос, часть 2</vt:lpstr>
      <vt:lpstr>Первый SQL-запрос, часть 3</vt:lpstr>
      <vt:lpstr>Второй SQL-запрос</vt:lpstr>
      <vt:lpstr>Третий SQL-запрос</vt:lpstr>
      <vt:lpstr>Четвертый SQL-запрос</vt:lpstr>
      <vt:lpstr>Индивидуальная задача. Создание и заполнение таблиц, часть 1.</vt:lpstr>
      <vt:lpstr>Индивидуальная задача. Создание и заполнение таблиц, часть 2.</vt:lpstr>
      <vt:lpstr>Индивидуальная задача. Формулировка и решение задачи.</vt:lpstr>
      <vt:lpstr>Индивидуальная задача. Результат выполнения SQL-запроса.</vt:lpstr>
      <vt:lpstr>Файл «docker-compose.yml»</vt:lpstr>
      <vt:lpstr>Запуск контейнера в Docker Desktop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профессии «Технический аналитик»</dc:title>
  <dc:creator>Vladimir Nikulin</dc:creator>
  <cp:lastModifiedBy>Vladimir Nikulin</cp:lastModifiedBy>
  <cp:revision>247</cp:revision>
  <dcterms:created xsi:type="dcterms:W3CDTF">2023-09-11T12:30:09Z</dcterms:created>
  <dcterms:modified xsi:type="dcterms:W3CDTF">2023-11-29T12:27:25Z</dcterms:modified>
</cp:coreProperties>
</file>